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66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2" r:id="rId16"/>
    <p:sldId id="280" r:id="rId17"/>
    <p:sldId id="284" r:id="rId18"/>
    <p:sldId id="285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>
      <p:cViewPr varScale="1">
        <p:scale>
          <a:sx n="72" d="100"/>
          <a:sy n="72" d="100"/>
        </p:scale>
        <p:origin x="57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10/16/2022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10/16/2022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#ValueErro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#sorte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List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4110E219 </a:t>
            </a:r>
            <a:r>
              <a:rPr lang="ja-JP" altLang="en-US" dirty="0"/>
              <a:t>喬安蒂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7C78D84-CFC4-DFC8-E202-9E5FDE5B2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95" y="253342"/>
            <a:ext cx="11125200" cy="196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Insert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insert a new list item, without replacing any of the existing values, we can use the insert() 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 insert() method inserts an item at the specified index: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lvl="0"/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lang="en-US" dirty="0"/>
              <a:t>Insert “so" as the third item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2CB9D-D507-482F-9EEE-B4695443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10" r="24375" b="51515"/>
          <a:stretch/>
        </p:blipFill>
        <p:spPr>
          <a:xfrm>
            <a:off x="762000" y="2223064"/>
            <a:ext cx="10342564" cy="128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425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8AB408-7DA2-14B5-8086-E55DBA725E93}"/>
              </a:ext>
            </a:extLst>
          </p:cNvPr>
          <p:cNvSpPr txBox="1"/>
          <p:nvPr/>
        </p:nvSpPr>
        <p:spPr>
          <a:xfrm>
            <a:off x="254033" y="299829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/>
                <a:latin typeface="Segoe UI" panose="020B0502040204020203" pitchFamily="34" charset="0"/>
              </a:rPr>
              <a:t>Python - Add List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E7DE4-8855-995B-8EC5-DBCBA89844F9}"/>
              </a:ext>
            </a:extLst>
          </p:cNvPr>
          <p:cNvSpPr txBox="1"/>
          <p:nvPr/>
        </p:nvSpPr>
        <p:spPr>
          <a:xfrm>
            <a:off x="694843" y="853454"/>
            <a:ext cx="8153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Append Items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add an item to the end of the list, use the append() method: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Using the append() method to append an item: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DE81B-3A8A-4A6C-8248-9A37644D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24375" b="54448"/>
          <a:stretch/>
        </p:blipFill>
        <p:spPr>
          <a:xfrm>
            <a:off x="665026" y="2143780"/>
            <a:ext cx="10861948" cy="107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0C84307-CEE9-476F-B004-AC853194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13" y="3359497"/>
            <a:ext cx="11172478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Insert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insert a list item at a specified index, use the insert() 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 insert() method inserts an item at the specified index: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Insert an item as the second position: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196BE-BE45-4468-AB88-C708E059B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19375" b="57782"/>
          <a:stretch/>
        </p:blipFill>
        <p:spPr>
          <a:xfrm>
            <a:off x="765312" y="5105400"/>
            <a:ext cx="10512287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7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B13CDE3A-A3DC-44DC-B34F-831205495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67099"/>
            <a:ext cx="10439400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Extend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append elements from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another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to the current list, use the extend() method.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Add th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 elements of country to </a:t>
            </a:r>
            <a:r>
              <a:rPr lang="en-US" altLang="en-US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thislist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0CE3A9-7E0C-4FD1-9451-C5CD3AE51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18764"/>
            <a:ext cx="11582400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Add Any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Iterable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 extend() method does not have to append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you can add any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iterable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object (tuples, sets, dictionaries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Add elements of a tuple to a list: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52BCF-0431-41A3-A81B-141D573E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4" r="6875" b="52223"/>
          <a:stretch/>
        </p:blipFill>
        <p:spPr>
          <a:xfrm>
            <a:off x="293427" y="1676400"/>
            <a:ext cx="11353800" cy="143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7F8E1-D79B-4116-84A7-31A3747D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14375" b="52224"/>
          <a:stretch/>
        </p:blipFill>
        <p:spPr>
          <a:xfrm>
            <a:off x="404883" y="5029200"/>
            <a:ext cx="11185071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65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31DFF-0AA6-4CE0-9957-82F15F6D5A97}"/>
              </a:ext>
            </a:extLst>
          </p:cNvPr>
          <p:cNvSpPr/>
          <p:nvPr/>
        </p:nvSpPr>
        <p:spPr>
          <a:xfrm>
            <a:off x="381000" y="304800"/>
            <a:ext cx="6612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Python - Remove List Items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76DB402-4E70-4DC3-AE4B-AD84ADE7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762000"/>
            <a:ext cx="9525000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Remove Specified Item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remove()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 method removes the specified item.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Remove “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</a:rPr>
              <a:t>marie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":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89AAA-F557-46E2-8ED7-EBD55F982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34375" b="57782"/>
          <a:stretch/>
        </p:blipFill>
        <p:spPr>
          <a:xfrm>
            <a:off x="761999" y="1979108"/>
            <a:ext cx="10692395" cy="1200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3995C7A-C06A-4E0A-943C-7372DB79D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438939"/>
            <a:ext cx="9100931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Remove Specified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 pop() method removes the specified index.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Remove the third item: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DE9B05-8C99-4935-8DBE-21E069019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31250" b="59256"/>
          <a:stretch/>
        </p:blipFill>
        <p:spPr>
          <a:xfrm>
            <a:off x="815008" y="4800600"/>
            <a:ext cx="10462592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89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8CF077D-2B79-462B-BBB5-64835AFF1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81000"/>
            <a:ext cx="9829800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Clear the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 clear() method empties the list. The list still remains, but it has no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Clear the list content: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5C29C-3D38-4281-A078-4D1CEFB63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44375" b="58894"/>
          <a:stretch/>
        </p:blipFill>
        <p:spPr>
          <a:xfrm>
            <a:off x="762000" y="1828800"/>
            <a:ext cx="10172700" cy="122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0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A121-BD60-4464-8E97-FB73B71F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1460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ADVANCED OPERATIONS IN PYTHON LIST</a:t>
            </a:r>
          </a:p>
        </p:txBody>
      </p:sp>
    </p:spTree>
    <p:extLst>
      <p:ext uri="{BB962C8B-B14F-4D97-AF65-F5344CB8AC3E}">
        <p14:creationId xmlns:p14="http://schemas.microsoft.com/office/powerpoint/2010/main" val="402920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FBEFE8-1059-41CA-AA6D-220A68314705}"/>
              </a:ext>
            </a:extLst>
          </p:cNvPr>
          <p:cNvSpPr/>
          <p:nvPr/>
        </p:nvSpPr>
        <p:spPr>
          <a:xfrm>
            <a:off x="304800" y="228600"/>
            <a:ext cx="4469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Python - Sort Lists</a:t>
            </a:r>
            <a:endParaRPr lang="en-US" sz="3200" b="1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2B02A1-08FB-40DD-B1EB-EA61A44D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13375"/>
            <a:ext cx="11087779" cy="1164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Sort List Alphanumerically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List objects have a sort() method that will sort the list alphanumerically, ascending, by default: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Sort the list alphabetically: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16039-7A6C-4B3B-B11A-92AEAFF87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14375" b="54447"/>
          <a:stretch/>
        </p:blipFill>
        <p:spPr>
          <a:xfrm>
            <a:off x="457200" y="1977740"/>
            <a:ext cx="10744200" cy="132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F5953-4BCB-4968-8716-36110578B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35000" b="54186"/>
          <a:stretch/>
        </p:blipFill>
        <p:spPr>
          <a:xfrm>
            <a:off x="443948" y="4343400"/>
            <a:ext cx="10757452" cy="132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C51949-1B1B-4C09-909D-F7FCDC27D883}"/>
              </a:ext>
            </a:extLst>
          </p:cNvPr>
          <p:cNvSpPr/>
          <p:nvPr/>
        </p:nvSpPr>
        <p:spPr>
          <a:xfrm>
            <a:off x="675861" y="38100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Example: Sort the list numerically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87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AD960DE-A54E-4594-BFBD-94B5D9937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10591800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Sort Descending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To sort descending, use the keyword argument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reverse = 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Sort the list descending: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EBB05-91BA-4C89-8E31-03324AE0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8" r="14375" b="54422"/>
          <a:stretch/>
        </p:blipFill>
        <p:spPr>
          <a:xfrm>
            <a:off x="533400" y="1540659"/>
            <a:ext cx="10591800" cy="122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F33E028-794D-4F16-881D-B8BC55A3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96" y="2895600"/>
            <a:ext cx="10736914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Customize Sort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 can also customize your own function by using the keyword argument key =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function will return a number that will be used to sort the list (the lowest number first):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Sort the list based on how close the number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to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50: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068DD-8580-4F0F-A2CC-1573A43CC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5" r="33125" b="45647"/>
          <a:stretch/>
        </p:blipFill>
        <p:spPr>
          <a:xfrm>
            <a:off x="617553" y="4648200"/>
            <a:ext cx="102108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50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D913AE7-42C3-436D-A833-E0AA587B7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"/>
            <a:ext cx="11582400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Case Insensitive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By default the sort() method is case sensitive, resulting in all capital letters being sorted before lower case letters: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Case sensitive sorting can give an unexpected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result: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C9831-1B1A-4819-8A68-51E4E8678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23125" b="53337"/>
          <a:stretch/>
        </p:blipFill>
        <p:spPr>
          <a:xfrm>
            <a:off x="609600" y="1905000"/>
            <a:ext cx="10814538" cy="144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2D8B917-37D8-43DA-B8F4-E4C72F33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7" y="3429000"/>
            <a:ext cx="10814538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Reverse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What if you want to reverse the order of a list, regardless of the alphabet?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 reverse() method reverses the current sorting order of the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Reverse the order of the list items: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A2DD90-10CE-4EFD-9121-988E617FA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21250" b="53337"/>
          <a:stretch/>
        </p:blipFill>
        <p:spPr>
          <a:xfrm>
            <a:off x="606287" y="5075393"/>
            <a:ext cx="10615755" cy="144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50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B569D7-E263-4DB0-9984-A2DA7C8E0F53}"/>
              </a:ext>
            </a:extLst>
          </p:cNvPr>
          <p:cNvSpPr/>
          <p:nvPr/>
        </p:nvSpPr>
        <p:spPr>
          <a:xfrm>
            <a:off x="152400" y="228600"/>
            <a:ext cx="4637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Python - Copy Lists</a:t>
            </a:r>
            <a:endParaRPr lang="en-US" sz="3200" b="1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A27EEC-5B78-46CB-B69D-D33D95B79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89575"/>
            <a:ext cx="11734800" cy="171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Copy a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 cannot copy a list simply by typing list2 = list1, because: list2 will only be a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to list1,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and changes made in list1 will automatically also be made in list2.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There are ways to make a copy, one way is to use the built-in List method copy().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Make a copy of a list with the copy() method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6F8C2-C0E4-4083-ACD6-C7F7F101A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19" r="25000" b="56670"/>
          <a:stretch/>
        </p:blipFill>
        <p:spPr>
          <a:xfrm>
            <a:off x="762000" y="2743200"/>
            <a:ext cx="10287000" cy="1202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6848A-CCB0-475C-9E79-B1E6B1C68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26250" b="57782"/>
          <a:stretch/>
        </p:blipFill>
        <p:spPr>
          <a:xfrm>
            <a:off x="917713" y="9255537"/>
            <a:ext cx="10761133" cy="1300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F6A24C3-E7CB-4A0B-8BA8-4C3984C8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114800"/>
            <a:ext cx="7426585" cy="7334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Another way to make a copy is to use the built-in method list().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Make a copy of a list with the list()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method: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A53204-984C-4D68-A6ED-96581406A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13" r="26250" b="57087"/>
          <a:stretch/>
        </p:blipFill>
        <p:spPr>
          <a:xfrm>
            <a:off x="762000" y="4996119"/>
            <a:ext cx="10446883" cy="1300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98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A121-BD60-4464-8E97-FB73B71F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146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BASIC LIST OPERATIONS </a:t>
            </a:r>
          </a:p>
        </p:txBody>
      </p:sp>
    </p:spTree>
    <p:extLst>
      <p:ext uri="{BB962C8B-B14F-4D97-AF65-F5344CB8AC3E}">
        <p14:creationId xmlns:p14="http://schemas.microsoft.com/office/powerpoint/2010/main" val="3938070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599727-B796-4E9C-8661-999EA80D5B7F}"/>
              </a:ext>
            </a:extLst>
          </p:cNvPr>
          <p:cNvSpPr/>
          <p:nvPr/>
        </p:nvSpPr>
        <p:spPr>
          <a:xfrm>
            <a:off x="304800" y="177225"/>
            <a:ext cx="4447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Python - Join Lists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F021C28-0583-49AD-8445-F5949D08E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62000"/>
            <a:ext cx="10439400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Join Two Lists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There are several ways to join, or concatenate, two or more lists in Python.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One of the easiest ways are by using the + operator.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Join two list: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0B444-9648-4D25-AD5A-7FF09D1CF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20" r="32500" b="54447"/>
          <a:stretch/>
        </p:blipFill>
        <p:spPr>
          <a:xfrm>
            <a:off x="609601" y="2327721"/>
            <a:ext cx="10667999" cy="1253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E539A6-AD59-45BF-A087-9B4BF32A8476}"/>
              </a:ext>
            </a:extLst>
          </p:cNvPr>
          <p:cNvSpPr/>
          <p:nvPr/>
        </p:nvSpPr>
        <p:spPr>
          <a:xfrm>
            <a:off x="609601" y="3675940"/>
            <a:ext cx="10134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Another way to join two lists is by appending all the items from list2 into list1, one by one: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Example: Append list2 into list1: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CD091-8235-4F9B-BAF9-1BAC0A0A1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20" r="33125" b="49591"/>
          <a:stretch/>
        </p:blipFill>
        <p:spPr>
          <a:xfrm>
            <a:off x="675150" y="4842321"/>
            <a:ext cx="10602449" cy="148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83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A121-BD60-4464-8E97-FB73B71F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146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LIST METHOD </a:t>
            </a:r>
          </a:p>
        </p:txBody>
      </p:sp>
    </p:spTree>
    <p:extLst>
      <p:ext uri="{BB962C8B-B14F-4D97-AF65-F5344CB8AC3E}">
        <p14:creationId xmlns:p14="http://schemas.microsoft.com/office/powerpoint/2010/main" val="46616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C151A9-C038-4407-9685-6CBBF02E2730}"/>
              </a:ext>
            </a:extLst>
          </p:cNvPr>
          <p:cNvSpPr/>
          <p:nvPr/>
        </p:nvSpPr>
        <p:spPr>
          <a:xfrm>
            <a:off x="381000" y="457200"/>
            <a:ext cx="5214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Python - List Methods</a:t>
            </a:r>
            <a:endParaRPr lang="en-US" sz="3200" b="1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25189-0571-42A4-8659-121029789A48}"/>
              </a:ext>
            </a:extLst>
          </p:cNvPr>
          <p:cNvSpPr/>
          <p:nvPr/>
        </p:nvSpPr>
        <p:spPr>
          <a:xfrm>
            <a:off x="762000" y="1143000"/>
            <a:ext cx="929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List Methods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Python has a set of built-in methods that you can use on lists.</a:t>
            </a:r>
            <a:endParaRPr lang="en-US" sz="2000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8D450-2C8E-45C4-B64B-2B3905C98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25543" r="16875" b="9981"/>
          <a:stretch/>
        </p:blipFill>
        <p:spPr>
          <a:xfrm>
            <a:off x="533400" y="1981200"/>
            <a:ext cx="11353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0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DECB4-1679-4DEB-8BEC-A11F5038F90C}"/>
              </a:ext>
            </a:extLst>
          </p:cNvPr>
          <p:cNvSpPr/>
          <p:nvPr/>
        </p:nvSpPr>
        <p:spPr>
          <a:xfrm>
            <a:off x="228600" y="1339971"/>
            <a:ext cx="6954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Python List reverse() Method</a:t>
            </a:r>
            <a:endParaRPr lang="en-US" sz="3200" b="1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71E799-B030-4E23-B605-05C48DDA5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17" y="2118212"/>
            <a:ext cx="6172200" cy="48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Reverse the order of the fruit 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CFFC3-F604-4337-BEC4-2A878723E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25625" b="54447"/>
          <a:stretch/>
        </p:blipFill>
        <p:spPr>
          <a:xfrm>
            <a:off x="695774" y="2992399"/>
            <a:ext cx="10598515" cy="1656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35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38B7421-DB02-4B8B-8F24-A0AB02225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32969"/>
            <a:ext cx="11811000" cy="63920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68203" tIns="26979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5. Data Structures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This chapter describes some things you’ve learned about already in more detail, and adds some new things as well.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5.1. More on Lists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list data type has some more methods. Here are all of the methods of list objects: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(x)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Add an item to the end of the list. Equivalent to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(a):] = [x]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extend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iterable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Extend the list by appending all the items from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iterable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Equivalent to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(a):]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iterable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insert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 x)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Insert an item at a given position. The first argument is the index of the element before which to insert, so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a.insert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(0, x)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inserts at the front of the list, and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a.insert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(a), x)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equivalent to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a.append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(x)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75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D25435-05C0-42C3-8D35-89B64220015F}"/>
              </a:ext>
            </a:extLst>
          </p:cNvPr>
          <p:cNvSpPr/>
          <p:nvPr/>
        </p:nvSpPr>
        <p:spPr>
          <a:xfrm>
            <a:off x="228600" y="228600"/>
            <a:ext cx="11734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lang="en-US" alt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remove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(x)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Remove the first item from the list whose value is equal to </a:t>
            </a:r>
            <a:r>
              <a:rPr lang="en-US" altLang="en-US" sz="2400" i="1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. It raises a </a:t>
            </a:r>
            <a:r>
              <a:rPr lang="en-US" alt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  <a:hlinkClick r:id="rId2" tooltip="ValueErr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ValueError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 if there is no such item.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lang="en-US" alt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pop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([</a:t>
            </a:r>
            <a:r>
              <a:rPr lang="en-US" altLang="en-US" sz="2400" i="1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])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Remove the item at the given position in the list, and return it. If no index is specified, </a:t>
            </a:r>
            <a:r>
              <a:rPr lang="en-US" alt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a.pop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 removes and returns the last item in the list. (The square brackets around the </a:t>
            </a:r>
            <a:r>
              <a:rPr lang="en-US" altLang="en-US" sz="2400" i="1" dirty="0" err="1"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 in the method signature denote that the parameter is optional, not that you should type square brackets at that position. You will see this notation frequently in the Python Library Reference.)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CB587D-6095-468A-9C43-F4F2BBC3F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886200"/>
            <a:ext cx="11734800" cy="2427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68203" tIns="26979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clear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Remove all items from the list. Equivalent to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del a[:]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index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[,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start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[,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]])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Return zero-based index in the list of the first item whose value is equal to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Raises a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  <a:hlinkClick r:id="rId2" tooltip="ValueErr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ValueError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if there is no such item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Lucida Grand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648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371FA1-3B60-4763-8D38-EDF9EFA7D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09600"/>
            <a:ext cx="11734800" cy="54933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68203" tIns="26979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optional arguments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and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are interpreted as in the slice notation and are used to limit the search to a particular subsequence of the list. The returned index is computed relative to the beginning of the full sequence rather than the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argument.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(x)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Return the number of times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appears in the list.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(*, key=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None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 reverse=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Sort the items of the list in place (the arguments can be used for sort customization, see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  <a:hlinkClick r:id="rId2" tooltip="sort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sorted()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for their explanation).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reverse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Reverse the elements of the list in place.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list.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copy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Return a shallow copy of the list. Equivalent to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a[:]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04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A121-BD60-4464-8E97-FB73B71F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1460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THANK YOU!!!</a:t>
            </a:r>
            <a:br>
              <a:rPr lang="en-US" sz="4000" dirty="0"/>
            </a:br>
            <a:r>
              <a:rPr lang="en-US" sz="4000" dirty="0"/>
              <a:t>FOR YOUR ATTENTON.</a:t>
            </a:r>
          </a:p>
        </p:txBody>
      </p:sp>
    </p:spTree>
    <p:extLst>
      <p:ext uri="{BB962C8B-B14F-4D97-AF65-F5344CB8AC3E}">
        <p14:creationId xmlns:p14="http://schemas.microsoft.com/office/powerpoint/2010/main" val="285589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BC3D60E-5424-81F8-0C8C-9423057BBF6E}"/>
              </a:ext>
            </a:extLst>
          </p:cNvPr>
          <p:cNvSpPr txBox="1"/>
          <p:nvPr/>
        </p:nvSpPr>
        <p:spPr>
          <a:xfrm>
            <a:off x="517800" y="244506"/>
            <a:ext cx="98487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effectLst/>
                <a:latin typeface="Segoe UI" panose="020B0502040204020203" pitchFamily="34" charset="0"/>
              </a:rPr>
              <a:t>List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</a:rPr>
              <a:t>Lists are used to store multiple items in a single variable.</a:t>
            </a:r>
          </a:p>
          <a:p>
            <a:endParaRPr lang="en-US" b="0" i="0" dirty="0"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effectLst/>
                <a:latin typeface="Verdana" panose="020B0604030504040204" pitchFamily="34" charset="0"/>
              </a:rPr>
              <a:t>Lists are created using square brackets</a:t>
            </a:r>
          </a:p>
          <a:p>
            <a:r>
              <a:rPr lang="en-US" dirty="0">
                <a:latin typeface="Verdana" panose="020B0604030504040204" pitchFamily="34" charset="0"/>
              </a:rPr>
              <a:t>Example: </a:t>
            </a:r>
            <a:r>
              <a:rPr lang="en-US" dirty="0"/>
              <a:t>Create a List.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6D02A-DB11-10FA-5860-043411E24D60}"/>
              </a:ext>
            </a:extLst>
          </p:cNvPr>
          <p:cNvSpPr txBox="1"/>
          <p:nvPr/>
        </p:nvSpPr>
        <p:spPr>
          <a:xfrm>
            <a:off x="471418" y="3541396"/>
            <a:ext cx="72865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effectLst/>
                <a:latin typeface="Segoe UI" panose="020B0502040204020203" pitchFamily="34" charset="0"/>
              </a:rPr>
              <a:t>Allow Duplicates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</a:rPr>
              <a:t>Since lists are indexed, lists can have items with the same value:</a:t>
            </a:r>
          </a:p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Example: </a:t>
            </a:r>
            <a:r>
              <a:rPr lang="en-US" dirty="0"/>
              <a:t>Lists allow duplicate values.</a:t>
            </a:r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EFAC6-3842-4F97-B793-C54688AFF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23750" b="60006"/>
          <a:stretch/>
        </p:blipFill>
        <p:spPr>
          <a:xfrm>
            <a:off x="609598" y="2162068"/>
            <a:ext cx="10287001" cy="115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E5D99-0CBC-40C8-B41F-4FB018419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0" t="32624" r="15000" b="54975"/>
          <a:stretch/>
        </p:blipFill>
        <p:spPr>
          <a:xfrm>
            <a:off x="507861" y="5105400"/>
            <a:ext cx="10515600" cy="13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F9A8A92-097F-E999-BDBD-456ED38E9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09600"/>
            <a:ext cx="9372600" cy="14772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List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determine how many items a list has, use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() 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lvl="0"/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lang="en-US" dirty="0"/>
              <a:t>Print the number of items in the list.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8364AB5-9BEE-14D5-280F-339D0755F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236083"/>
            <a:ext cx="9906000" cy="14772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sz="3200" b="1" i="0" dirty="0">
                <a:effectLst/>
                <a:latin typeface="Segoe UI" panose="020B0502040204020203" pitchFamily="34" charset="0"/>
              </a:rPr>
              <a:t>List Items - Data Types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</a:rPr>
              <a:t>List items can be of any data type: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Example: </a:t>
            </a:r>
            <a:r>
              <a:rPr lang="en-US" b="0" i="0" dirty="0">
                <a:effectLst/>
                <a:latin typeface="Verdana" panose="020B0604030504040204" pitchFamily="34" charset="0"/>
              </a:rPr>
              <a:t>String, int, and </a:t>
            </a:r>
            <a:r>
              <a:rPr lang="en-US" b="0" i="0" dirty="0" err="1">
                <a:effectLst/>
                <a:latin typeface="Verdana" panose="020B0604030504040204" pitchFamily="34" charset="0"/>
              </a:rPr>
              <a:t>boolean</a:t>
            </a:r>
            <a:r>
              <a:rPr lang="en-US" b="0" i="0" dirty="0">
                <a:effectLst/>
                <a:latin typeface="Verdana" panose="020B0604030504040204" pitchFamily="34" charset="0"/>
              </a:rPr>
              <a:t> data types: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E8C6D-03FF-4AC9-ABCF-9597786A8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45625" b="60006"/>
          <a:stretch/>
        </p:blipFill>
        <p:spPr>
          <a:xfrm>
            <a:off x="762000" y="1937040"/>
            <a:ext cx="10287000" cy="116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FB241-DF07-4038-B5A2-D37D37ED0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26875" b="48889"/>
          <a:stretch/>
        </p:blipFill>
        <p:spPr>
          <a:xfrm>
            <a:off x="762000" y="4648200"/>
            <a:ext cx="10134600" cy="1973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F4C10-040B-B8FA-9381-90C948444B14}"/>
              </a:ext>
            </a:extLst>
          </p:cNvPr>
          <p:cNvSpPr txBox="1"/>
          <p:nvPr/>
        </p:nvSpPr>
        <p:spPr>
          <a:xfrm>
            <a:off x="381000" y="228600"/>
            <a:ext cx="967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type()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From Python's perspective, lists are defined as objects with the data type 'list':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&lt;class 'list’&gt;</a:t>
            </a:r>
          </a:p>
          <a:p>
            <a:r>
              <a:rPr lang="en-US" dirty="0"/>
              <a:t>Example : </a:t>
            </a:r>
          </a:p>
          <a:p>
            <a:r>
              <a:rPr lang="en-US" dirty="0"/>
              <a:t>What is the data type of a list?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ADE83-4A31-9A38-D7C1-D84F6A2A14EF}"/>
              </a:ext>
            </a:extLst>
          </p:cNvPr>
          <p:cNvSpPr txBox="1"/>
          <p:nvPr/>
        </p:nvSpPr>
        <p:spPr>
          <a:xfrm>
            <a:off x="370114" y="3429000"/>
            <a:ext cx="93072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list() Constructor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It is also possible to use the list() constructor when creating a new list.</a:t>
            </a:r>
          </a:p>
          <a:p>
            <a:pPr algn="l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Using the list() constructor to make a List.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132F0-D97A-462C-B38D-0E238A5B6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0" r="38125" b="57767"/>
          <a:stretch/>
        </p:blipFill>
        <p:spPr>
          <a:xfrm>
            <a:off x="762000" y="1927372"/>
            <a:ext cx="9982201" cy="1259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2E58A-AF2E-4BB6-9469-C66CDAD97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28750" b="58894"/>
          <a:stretch/>
        </p:blipFill>
        <p:spPr>
          <a:xfrm>
            <a:off x="642257" y="5012828"/>
            <a:ext cx="10907486" cy="115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73336"/>
            <a:ext cx="9144000" cy="685800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Python - Access List 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59F3D-DE95-90C8-B29A-ABE47E692874}"/>
              </a:ext>
            </a:extLst>
          </p:cNvPr>
          <p:cNvSpPr txBox="1"/>
          <p:nvPr/>
        </p:nvSpPr>
        <p:spPr>
          <a:xfrm>
            <a:off x="762000" y="1295400"/>
            <a:ext cx="9296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Access Items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List items are indexed and you can access them by referring to the index number:</a:t>
            </a: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</a:t>
            </a:r>
            <a:r>
              <a:rPr lang="en-US" dirty="0"/>
              <a:t>Print the second item of the list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DC30C9D-2D34-855B-09E3-FB28C8424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95" y="3742009"/>
            <a:ext cx="9906000" cy="1692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Negative Indexing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Negative indexing means starting from the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-1 refers to the last item, -2 refers to the second last item, etc.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lvl="0"/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Example: </a:t>
            </a:r>
            <a:r>
              <a:rPr lang="en-US" dirty="0"/>
              <a:t>Print the first item of the list: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E1B96-D288-488B-9CCD-35E2861A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39375" b="59832"/>
          <a:stretch/>
        </p:blipFill>
        <p:spPr>
          <a:xfrm>
            <a:off x="762000" y="2758427"/>
            <a:ext cx="10386136" cy="850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FDA2A-50D5-4399-A5A4-1C2533388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48" r="38750" b="59784"/>
          <a:stretch/>
        </p:blipFill>
        <p:spPr>
          <a:xfrm>
            <a:off x="762000" y="5301368"/>
            <a:ext cx="10463605" cy="1083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223013-A032-5DCC-412D-1DC560D26B1C}"/>
              </a:ext>
            </a:extLst>
          </p:cNvPr>
          <p:cNvSpPr txBox="1"/>
          <p:nvPr/>
        </p:nvSpPr>
        <p:spPr>
          <a:xfrm>
            <a:off x="609600" y="152400"/>
            <a:ext cx="10287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Range of Indexes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 can specify a range of indexes by specifying where to start and where to end the range.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When specifying a range, the return value will be a new list with the specified items.</a:t>
            </a: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</a:t>
            </a:r>
            <a:r>
              <a:rPr lang="en-US" dirty="0"/>
              <a:t>Return the second, third, fourth, fifth and sixth item.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79B1E-C0C3-8882-322E-08F6F2D9B498}"/>
              </a:ext>
            </a:extLst>
          </p:cNvPr>
          <p:cNvSpPr txBox="1"/>
          <p:nvPr/>
        </p:nvSpPr>
        <p:spPr>
          <a:xfrm>
            <a:off x="609600" y="3716855"/>
            <a:ext cx="10535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Range of Negative Indexes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Specify negative indexes if you want to start the search from the end of the list:</a:t>
            </a: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</a:t>
            </a:r>
            <a:r>
              <a:rPr lang="en-US" dirty="0"/>
              <a:t>This example returns the items from “kiwi" (-5) to, but NOT including “melon" (-2):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CA20C-0510-4A19-8F13-AF173C7F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34" r="17500" b="49220"/>
          <a:stretch/>
        </p:blipFill>
        <p:spPr>
          <a:xfrm>
            <a:off x="723900" y="1905000"/>
            <a:ext cx="10058400" cy="1634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D2F44-60E6-4EB3-B429-7C0E326C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13" r="29375" b="45801"/>
          <a:stretch/>
        </p:blipFill>
        <p:spPr>
          <a:xfrm>
            <a:off x="723900" y="4903881"/>
            <a:ext cx="10058400" cy="180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027FBB2-8CF0-02F0-B2C6-3503A0683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1339"/>
            <a:ext cx="9067800" cy="14157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Check if Item Exists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determine if a specified item is present in a list use the in keyword: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9B0DC-491F-4371-BA85-AAB88ACF7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3" r="23750" b="57782"/>
          <a:stretch/>
        </p:blipFill>
        <p:spPr>
          <a:xfrm>
            <a:off x="788504" y="1752600"/>
            <a:ext cx="10210800" cy="141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3AE3D2-CA25-CCD9-6778-95B11768C7F9}"/>
              </a:ext>
            </a:extLst>
          </p:cNvPr>
          <p:cNvSpPr txBox="1"/>
          <p:nvPr/>
        </p:nvSpPr>
        <p:spPr>
          <a:xfrm>
            <a:off x="304800" y="211990"/>
            <a:ext cx="9677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Python - Change List Items</a:t>
            </a:r>
            <a:endParaRPr lang="en-US" sz="2400" b="1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      </a:t>
            </a:r>
            <a:r>
              <a:rPr lang="en-US" sz="2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Change Item Value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To change the value of a specific item, refer to the index number:</a:t>
            </a: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 : </a:t>
            </a:r>
            <a:r>
              <a:rPr lang="en-US" dirty="0"/>
              <a:t>Change the third item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FF782-4459-8F28-C41C-D0B1A27D2C5F}"/>
              </a:ext>
            </a:extLst>
          </p:cNvPr>
          <p:cNvSpPr txBox="1"/>
          <p:nvPr/>
        </p:nvSpPr>
        <p:spPr>
          <a:xfrm>
            <a:off x="620358" y="3484111"/>
            <a:ext cx="1043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Change a Range of Item Values</a:t>
            </a:r>
          </a:p>
          <a:p>
            <a:pPr algn="l"/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change the value of items within a specific range, define a list with the new values, and refer to the range of index numbers where you want to insert the new values:</a:t>
            </a: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</a:t>
            </a:r>
            <a:r>
              <a:rPr lang="en-US" dirty="0"/>
              <a:t>Change the values “pineapple" and “guava" with the values “jackfruit" and “avocado":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8DF86-4F26-419A-9AC7-591384FAA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15" r="28125" b="55457"/>
          <a:stretch/>
        </p:blipFill>
        <p:spPr>
          <a:xfrm>
            <a:off x="687429" y="1953826"/>
            <a:ext cx="10663448" cy="142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31FC9-C5D1-47E4-8A6A-94AE6F9D3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0" r="6899" b="53738"/>
          <a:stretch/>
        </p:blipFill>
        <p:spPr>
          <a:xfrm>
            <a:off x="337930" y="4910652"/>
            <a:ext cx="11350877" cy="142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720</TotalTime>
  <Words>1609</Words>
  <Application>Microsoft Office PowerPoint</Application>
  <PresentationFormat>Widescreen</PresentationFormat>
  <Paragraphs>151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Candara</vt:lpstr>
      <vt:lpstr>Consolas</vt:lpstr>
      <vt:lpstr>Lucida Grande</vt:lpstr>
      <vt:lpstr>Segoe UI</vt:lpstr>
      <vt:lpstr>Verdana</vt:lpstr>
      <vt:lpstr>Tech Computer 16x9</vt:lpstr>
      <vt:lpstr>Python List </vt:lpstr>
      <vt:lpstr>BASIC LIST OPERATIONS </vt:lpstr>
      <vt:lpstr>PowerPoint Presentation</vt:lpstr>
      <vt:lpstr>PowerPoint Presentation</vt:lpstr>
      <vt:lpstr>PowerPoint Presentation</vt:lpstr>
      <vt:lpstr>Python - Access List Items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OPERATIONS IN PYTHON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METHOD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 FOR YOUR ATTENTON.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List </dc:title>
  <dc:creator>Joana Marie  T. Garcia</dc:creator>
  <cp:lastModifiedBy>JOANA MARIE</cp:lastModifiedBy>
  <cp:revision>4</cp:revision>
  <dcterms:created xsi:type="dcterms:W3CDTF">2022-10-12T15:27:32Z</dcterms:created>
  <dcterms:modified xsi:type="dcterms:W3CDTF">2022-10-16T15:44:44Z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